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sldIdLst>
    <p:sldId id="304" r:id="rId2"/>
    <p:sldId id="361" r:id="rId3"/>
    <p:sldId id="360" r:id="rId4"/>
    <p:sldId id="374" r:id="rId5"/>
    <p:sldId id="373" r:id="rId6"/>
    <p:sldId id="365" r:id="rId7"/>
    <p:sldId id="366" r:id="rId8"/>
    <p:sldId id="364" r:id="rId9"/>
    <p:sldId id="367" r:id="rId10"/>
    <p:sldId id="368" r:id="rId11"/>
    <p:sldId id="369" r:id="rId12"/>
    <p:sldId id="370" r:id="rId13"/>
    <p:sldId id="363" r:id="rId14"/>
    <p:sldId id="362" r:id="rId15"/>
    <p:sldId id="375" r:id="rId16"/>
    <p:sldId id="371" r:id="rId17"/>
    <p:sldId id="372" r:id="rId18"/>
    <p:sldId id="376" r:id="rId19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1" autoAdjust="0"/>
    <p:restoredTop sz="99304" autoAdjust="0"/>
  </p:normalViewPr>
  <p:slideViewPr>
    <p:cSldViewPr snapToGrid="0" snapToObjects="1">
      <p:cViewPr>
        <p:scale>
          <a:sx n="99" d="100"/>
          <a:sy n="99" d="100"/>
        </p:scale>
        <p:origin x="-1376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D213-387F-D045-A20B-A3A6292D82AB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8D4A7-85C0-2247-A239-C9F92C2088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83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641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262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34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3786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829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02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52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2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40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D5D11-A12D-7F46-A33A-DF191261CA53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CE273-E2A0-7B46-98CB-AFF4885EB7E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40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7D213-387F-D045-A20B-A3A6292D82AB}" type="datetimeFigureOut">
              <a:rPr kumimoji="1" lang="ja-JP" altLang="en-US" smtClean="0"/>
              <a:t>2016/04/03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8D4A7-85C0-2247-A239-C9F92C2088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46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emf"/><Relationship Id="rId5" Type="http://schemas.openxmlformats.org/officeDocument/2006/relationships/image" Target="../media/image17.jpg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057400" y="4147695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altLang="ja-JP" dirty="0" err="1" smtClean="0"/>
              <a:t>Kenichiro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McAlinn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ja-JP" dirty="0" smtClean="0">
                <a:solidFill>
                  <a:schemeClr val="tx2"/>
                </a:solidFill>
              </a:rPr>
              <a:t>Model Selection</a:t>
            </a:r>
            <a:endParaRPr kumimoji="1" lang="ja-JP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7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14085" y="987152"/>
            <a:ext cx="292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Comparing models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83183" y="1894655"/>
            <a:ext cx="5369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tx2"/>
                </a:solidFill>
              </a:rPr>
              <a:t>How do you compare your models?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463875" y="2791061"/>
            <a:ext cx="73270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What criteria do you use for in-sample data?</a:t>
            </a:r>
          </a:p>
          <a:p>
            <a:r>
              <a:rPr lang="en-US" altLang="ja-JP" sz="2800" dirty="0"/>
              <a:t>What criteria do you use for </a:t>
            </a:r>
            <a:r>
              <a:rPr lang="en-US" altLang="ja-JP" sz="2800" dirty="0" smtClean="0"/>
              <a:t>out-of-</a:t>
            </a:r>
            <a:r>
              <a:rPr lang="en-US" altLang="ja-JP" sz="2800" dirty="0"/>
              <a:t>sample data?</a:t>
            </a:r>
          </a:p>
          <a:p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41670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5" y="4673461"/>
            <a:ext cx="2590800" cy="5461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14085" y="987152"/>
            <a:ext cx="292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Comparing models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83183" y="1894655"/>
            <a:ext cx="5203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tx2"/>
                </a:solidFill>
              </a:rPr>
              <a:t>How do you compare your models</a:t>
            </a:r>
          </a:p>
          <a:p>
            <a:r>
              <a:rPr lang="en-US" altLang="ja-JP" sz="2800" dirty="0">
                <a:solidFill>
                  <a:schemeClr val="tx2"/>
                </a:solidFill>
              </a:rPr>
              <a:t>	</a:t>
            </a:r>
            <a:r>
              <a:rPr lang="en-US" altLang="ja-JP" sz="2800" dirty="0" smtClean="0">
                <a:solidFill>
                  <a:schemeClr val="tx2"/>
                </a:solidFill>
              </a:rPr>
              <a:t>using out-of-sample data?</a:t>
            </a:r>
          </a:p>
        </p:txBody>
      </p:sp>
      <p:pic>
        <p:nvPicPr>
          <p:cNvPr id="2" name="図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5" y="3004486"/>
            <a:ext cx="2997200" cy="558800"/>
          </a:xfrm>
          <a:prstGeom prst="rect">
            <a:avLst/>
          </a:prstGeom>
        </p:spPr>
      </p:pic>
      <p:pic>
        <p:nvPicPr>
          <p:cNvPr id="7" name="図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5" y="3895564"/>
            <a:ext cx="2362200" cy="469900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1449784" y="4234400"/>
            <a:ext cx="6133039" cy="71211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678193" y="4320670"/>
            <a:ext cx="5643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Whether it works in making decisions</a:t>
            </a:r>
            <a:endParaRPr kumimoji="1" lang="ja-JP" altLang="en-US" sz="2800" dirty="0"/>
          </a:p>
        </p:txBody>
      </p:sp>
      <p:pic>
        <p:nvPicPr>
          <p:cNvPr id="12" name="図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385" y="5532817"/>
            <a:ext cx="3721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14085" y="987152"/>
            <a:ext cx="292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Comparing models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83183" y="1894655"/>
            <a:ext cx="5203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tx2"/>
                </a:solidFill>
              </a:rPr>
              <a:t>How do you compare your models</a:t>
            </a:r>
          </a:p>
          <a:p>
            <a:r>
              <a:rPr lang="en-US" altLang="ja-JP" sz="2800" dirty="0">
                <a:solidFill>
                  <a:schemeClr val="tx2"/>
                </a:solidFill>
              </a:rPr>
              <a:t>	</a:t>
            </a:r>
            <a:r>
              <a:rPr lang="en-US" altLang="ja-JP" sz="2800" dirty="0" smtClean="0">
                <a:solidFill>
                  <a:schemeClr val="tx2"/>
                </a:solidFill>
              </a:rPr>
              <a:t>using in-sample data?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60298" y="3060442"/>
            <a:ext cx="43892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000000"/>
                </a:solidFill>
              </a:rPr>
              <a:t>Can we use the same criteria </a:t>
            </a:r>
          </a:p>
          <a:p>
            <a:r>
              <a:rPr lang="en-US" altLang="ja-JP" sz="2800" dirty="0" smtClean="0">
                <a:solidFill>
                  <a:srgbClr val="000000"/>
                </a:solidFill>
              </a:rPr>
              <a:t>in out-of-sample data?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06489" y="4270633"/>
            <a:ext cx="2315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000000"/>
                </a:solidFill>
              </a:rPr>
              <a:t>Not really…</a:t>
            </a:r>
          </a:p>
          <a:p>
            <a:r>
              <a:rPr lang="en-US" altLang="ja-JP" sz="2800" dirty="0">
                <a:solidFill>
                  <a:srgbClr val="000000"/>
                </a:solidFill>
              </a:rPr>
              <a:t>	</a:t>
            </a:r>
            <a:r>
              <a:rPr lang="en-US" altLang="ja-JP" sz="2800" dirty="0" smtClean="0">
                <a:solidFill>
                  <a:srgbClr val="000000"/>
                </a:solidFill>
              </a:rPr>
              <a:t>Over-fitting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0098" y="5494122"/>
            <a:ext cx="7037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rgbClr val="000000"/>
                </a:solidFill>
              </a:rPr>
              <a:t>Trade-off between simple and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45449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sca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48"/>
            <a:ext cx="7415268" cy="5561451"/>
          </a:xfrm>
          <a:prstGeom prst="rect">
            <a:avLst/>
          </a:prstGeom>
        </p:spPr>
      </p:pic>
      <p:pic>
        <p:nvPicPr>
          <p:cNvPr id="8" name="図 7" descr="scatter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48"/>
            <a:ext cx="7415268" cy="5561451"/>
          </a:xfrm>
          <a:prstGeom prst="rect">
            <a:avLst/>
          </a:prstGeom>
        </p:spPr>
      </p:pic>
      <p:pic>
        <p:nvPicPr>
          <p:cNvPr id="11" name="図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55" y="3866078"/>
            <a:ext cx="838200" cy="292100"/>
          </a:xfrm>
          <a:prstGeom prst="rect">
            <a:avLst/>
          </a:prstGeom>
        </p:spPr>
      </p:pic>
      <p:pic>
        <p:nvPicPr>
          <p:cNvPr id="17" name="図 16" descr="scatter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548"/>
            <a:ext cx="7415268" cy="5561451"/>
          </a:xfrm>
          <a:prstGeom prst="rect">
            <a:avLst/>
          </a:prstGeom>
        </p:spPr>
      </p:pic>
      <p:pic>
        <p:nvPicPr>
          <p:cNvPr id="19" name="図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22" y="1099698"/>
            <a:ext cx="4330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スクリーンショット 2016-04-04 14.11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936"/>
            <a:ext cx="9144000" cy="610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7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mode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3" name="図 2" descr="スクリーンショット 2016-04-04 16.18.0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16760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4" name="図 3" descr="スクリーンショット 2016-04-04 17.49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852"/>
            <a:ext cx="9144000" cy="62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614085" y="987152"/>
            <a:ext cx="2925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Comparing models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83183" y="1894655"/>
            <a:ext cx="5203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tx2"/>
                </a:solidFill>
              </a:rPr>
              <a:t>How do you compare your models</a:t>
            </a:r>
          </a:p>
          <a:p>
            <a:r>
              <a:rPr lang="en-US" altLang="ja-JP" sz="2800" dirty="0">
                <a:solidFill>
                  <a:schemeClr val="tx2"/>
                </a:solidFill>
              </a:rPr>
              <a:t>	</a:t>
            </a:r>
            <a:r>
              <a:rPr lang="en-US" altLang="ja-JP" sz="2800" dirty="0" smtClean="0">
                <a:solidFill>
                  <a:schemeClr val="tx2"/>
                </a:solidFill>
              </a:rPr>
              <a:t>using in-sample data?</a:t>
            </a:r>
          </a:p>
        </p:txBody>
      </p:sp>
      <p:pic>
        <p:nvPicPr>
          <p:cNvPr id="2" name="図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00" y="3504767"/>
            <a:ext cx="4318000" cy="558800"/>
          </a:xfrm>
          <a:prstGeom prst="rect">
            <a:avLst/>
          </a:prstGeom>
        </p:spPr>
      </p:pic>
      <p:pic>
        <p:nvPicPr>
          <p:cNvPr id="3" name="図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00" y="4555104"/>
            <a:ext cx="2298700" cy="254000"/>
          </a:xfrm>
          <a:prstGeom prst="rect">
            <a:avLst/>
          </a:prstGeom>
        </p:spPr>
      </p:pic>
      <p:pic>
        <p:nvPicPr>
          <p:cNvPr id="4" name="図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00" y="5395637"/>
            <a:ext cx="3098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2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0143" y="1033986"/>
            <a:ext cx="5994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Task: Build a model to forecast car sales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図 2" descr="au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cxnSp>
        <p:nvCxnSpPr>
          <p:cNvPr id="8" name="直線コネクタ 7"/>
          <p:cNvCxnSpPr>
            <a:endCxn id="10" idx="2"/>
          </p:cNvCxnSpPr>
          <p:nvPr/>
        </p:nvCxnSpPr>
        <p:spPr>
          <a:xfrm>
            <a:off x="1203501" y="1714500"/>
            <a:ext cx="697980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円/楕円 8"/>
          <p:cNvSpPr/>
          <p:nvPr/>
        </p:nvSpPr>
        <p:spPr>
          <a:xfrm>
            <a:off x="1082762" y="1589499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円/楕円 9"/>
          <p:cNvSpPr/>
          <p:nvPr/>
        </p:nvSpPr>
        <p:spPr>
          <a:xfrm>
            <a:off x="8183302" y="1589499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2" name="直線コネクタ 11"/>
          <p:cNvCxnSpPr/>
          <p:nvPr/>
        </p:nvCxnSpPr>
        <p:spPr>
          <a:xfrm>
            <a:off x="1203501" y="2296924"/>
            <a:ext cx="710980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円/楕円 12"/>
          <p:cNvSpPr/>
          <p:nvPr/>
        </p:nvSpPr>
        <p:spPr>
          <a:xfrm>
            <a:off x="1082762" y="2171923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円/楕円 13"/>
          <p:cNvSpPr/>
          <p:nvPr/>
        </p:nvSpPr>
        <p:spPr>
          <a:xfrm>
            <a:off x="8183302" y="2171923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/>
        </p:nvCxnSpPr>
        <p:spPr>
          <a:xfrm>
            <a:off x="1203501" y="2872637"/>
            <a:ext cx="3363688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円/楕円 16"/>
          <p:cNvSpPr/>
          <p:nvPr/>
        </p:nvSpPr>
        <p:spPr>
          <a:xfrm>
            <a:off x="1082762" y="2747636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円/楕円 17"/>
          <p:cNvSpPr/>
          <p:nvPr/>
        </p:nvSpPr>
        <p:spPr>
          <a:xfrm>
            <a:off x="4446450" y="2747636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0" name="直線コネクタ 19"/>
          <p:cNvCxnSpPr/>
          <p:nvPr/>
        </p:nvCxnSpPr>
        <p:spPr>
          <a:xfrm>
            <a:off x="1203501" y="3552505"/>
            <a:ext cx="566011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/>
        </p:nvSpPr>
        <p:spPr>
          <a:xfrm>
            <a:off x="1082762" y="3427504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円/楕円 21"/>
          <p:cNvSpPr/>
          <p:nvPr/>
        </p:nvSpPr>
        <p:spPr>
          <a:xfrm>
            <a:off x="6742874" y="3427504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/>
        </p:nvCxnSpPr>
        <p:spPr>
          <a:xfrm>
            <a:off x="1203501" y="4296510"/>
            <a:ext cx="5381518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1082762" y="4171509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円/楕円 25"/>
          <p:cNvSpPr/>
          <p:nvPr/>
        </p:nvSpPr>
        <p:spPr>
          <a:xfrm>
            <a:off x="6464280" y="4171509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8" name="直線コネクタ 27"/>
          <p:cNvCxnSpPr/>
          <p:nvPr/>
        </p:nvCxnSpPr>
        <p:spPr>
          <a:xfrm>
            <a:off x="4811114" y="2872637"/>
            <a:ext cx="3502196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円/楕円 28"/>
          <p:cNvSpPr/>
          <p:nvPr/>
        </p:nvSpPr>
        <p:spPr>
          <a:xfrm>
            <a:off x="4690375" y="2747636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円/楕円 29"/>
          <p:cNvSpPr/>
          <p:nvPr/>
        </p:nvSpPr>
        <p:spPr>
          <a:xfrm>
            <a:off x="8183302" y="2747636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7096683" y="3552505"/>
            <a:ext cx="1216627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円/楕円 32"/>
          <p:cNvSpPr/>
          <p:nvPr/>
        </p:nvSpPr>
        <p:spPr>
          <a:xfrm>
            <a:off x="6975944" y="3427504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円/楕円 33"/>
          <p:cNvSpPr/>
          <p:nvPr/>
        </p:nvSpPr>
        <p:spPr>
          <a:xfrm>
            <a:off x="8183302" y="343956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6" name="直線コネクタ 35"/>
          <p:cNvCxnSpPr/>
          <p:nvPr/>
        </p:nvCxnSpPr>
        <p:spPr>
          <a:xfrm>
            <a:off x="7376780" y="4296510"/>
            <a:ext cx="1048000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/>
        </p:nvSpPr>
        <p:spPr>
          <a:xfrm>
            <a:off x="7256041" y="417150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円/楕円 37"/>
          <p:cNvSpPr/>
          <p:nvPr/>
        </p:nvSpPr>
        <p:spPr>
          <a:xfrm>
            <a:off x="8183302" y="4183573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1" name="直線コネクタ 40"/>
          <p:cNvCxnSpPr/>
          <p:nvPr/>
        </p:nvCxnSpPr>
        <p:spPr>
          <a:xfrm>
            <a:off x="2860908" y="5208820"/>
            <a:ext cx="544313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円/楕円 41"/>
          <p:cNvSpPr/>
          <p:nvPr/>
        </p:nvSpPr>
        <p:spPr>
          <a:xfrm>
            <a:off x="2740169" y="508381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円/楕円 42"/>
          <p:cNvSpPr/>
          <p:nvPr/>
        </p:nvSpPr>
        <p:spPr>
          <a:xfrm>
            <a:off x="8183302" y="508381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203501" y="5208820"/>
            <a:ext cx="1413652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>
          <a:xfrm>
            <a:off x="1082762" y="5083819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円/楕円 46"/>
          <p:cNvSpPr/>
          <p:nvPr/>
        </p:nvSpPr>
        <p:spPr>
          <a:xfrm>
            <a:off x="2498691" y="5083819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/>
        </p:nvCxnSpPr>
        <p:spPr>
          <a:xfrm>
            <a:off x="4143826" y="5872783"/>
            <a:ext cx="157060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円/楕円 49"/>
          <p:cNvSpPr/>
          <p:nvPr/>
        </p:nvSpPr>
        <p:spPr>
          <a:xfrm>
            <a:off x="4023087" y="5747782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円/楕円 50"/>
          <p:cNvSpPr/>
          <p:nvPr/>
        </p:nvSpPr>
        <p:spPr>
          <a:xfrm>
            <a:off x="5667669" y="5747782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2" name="直線コネクタ 51"/>
          <p:cNvCxnSpPr>
            <a:stCxn id="53" idx="2"/>
          </p:cNvCxnSpPr>
          <p:nvPr/>
        </p:nvCxnSpPr>
        <p:spPr>
          <a:xfrm>
            <a:off x="5909147" y="5872783"/>
            <a:ext cx="2404163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円/楕円 52"/>
          <p:cNvSpPr/>
          <p:nvPr/>
        </p:nvSpPr>
        <p:spPr>
          <a:xfrm>
            <a:off x="5909147" y="5747782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円/楕円 53"/>
          <p:cNvSpPr/>
          <p:nvPr/>
        </p:nvSpPr>
        <p:spPr>
          <a:xfrm>
            <a:off x="8183302" y="5747782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098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 animBg="1"/>
      <p:bldP spid="42" grpId="0" animBg="1"/>
      <p:bldP spid="43" grpId="0" animBg="1"/>
      <p:bldP spid="46" grpId="0" animBg="1"/>
      <p:bldP spid="47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0143" y="1033986"/>
            <a:ext cx="407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4F81BD"/>
                </a:solidFill>
              </a:rPr>
              <a:t>Model selection isn’t easy!</a:t>
            </a:r>
            <a:endParaRPr kumimoji="1" lang="ja-JP" altLang="en-US" sz="2800" dirty="0">
              <a:solidFill>
                <a:srgbClr val="4F81BD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549903" y="2380522"/>
            <a:ext cx="6133039" cy="114504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918015" y="2462698"/>
            <a:ext cx="54967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Your decision process should dictate </a:t>
            </a:r>
          </a:p>
          <a:p>
            <a:r>
              <a:rPr kumimoji="1" lang="en-US" altLang="ja-JP" sz="2800" dirty="0" smtClean="0"/>
              <a:t>your model selection process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8873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90143" y="1033986"/>
            <a:ext cx="5994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Task: Build a model to forecast car sales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pic>
        <p:nvPicPr>
          <p:cNvPr id="3" name="図 2" descr="au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4594730" y="1570033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What kind of model works best?</a:t>
            </a:r>
          </a:p>
          <a:p>
            <a:r>
              <a:rPr lang="en-US" altLang="ja-JP" dirty="0" smtClean="0"/>
              <a:t>What kind of variables should you use?</a:t>
            </a:r>
          </a:p>
          <a:p>
            <a:r>
              <a:rPr kumimoji="1" lang="en-US" altLang="ja-JP" dirty="0" smtClean="0"/>
              <a:t>What frequency of data should you use?</a:t>
            </a:r>
          </a:p>
          <a:p>
            <a:r>
              <a:rPr lang="en-US" altLang="ja-JP" dirty="0" smtClean="0"/>
              <a:t>How far back do you need to use?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015148" y="3858069"/>
            <a:ext cx="5747474" cy="71211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115266" y="3918683"/>
            <a:ext cx="5506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How do you choose the best model?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6338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0143" y="1033986"/>
            <a:ext cx="407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4F81BD"/>
                </a:solidFill>
              </a:rPr>
              <a:t>Model selection isn’t easy!</a:t>
            </a:r>
            <a:endParaRPr kumimoji="1" lang="ja-JP" altLang="en-US" sz="2800" dirty="0">
              <a:solidFill>
                <a:srgbClr val="4F81BD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89268" y="2032771"/>
            <a:ext cx="349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2"/>
                </a:solidFill>
              </a:rPr>
              <a:t>There is no true model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98719" y="2621990"/>
            <a:ext cx="546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"Essentially, all models are wrong, but some are useful.</a:t>
            </a:r>
            <a:r>
              <a:rPr lang="en-US" altLang="ja-JP" dirty="0" smtClean="0"/>
              <a:t>”</a:t>
            </a:r>
          </a:p>
          <a:p>
            <a:r>
              <a:rPr lang="en-US" altLang="ja-JP" dirty="0" smtClean="0"/>
              <a:t> </a:t>
            </a:r>
            <a:r>
              <a:rPr lang="en-US" altLang="ja-JP" dirty="0"/>
              <a:t>- Box, George E. P</a:t>
            </a:r>
            <a:r>
              <a:rPr lang="en-US" altLang="ja-JP" dirty="0" smtClean="0"/>
              <a:t>.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00" y="1629093"/>
            <a:ext cx="1607681" cy="22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スクリーンショット 2016-04-04 17.4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852"/>
            <a:ext cx="9144000" cy="6284148"/>
          </a:xfrm>
          <a:prstGeom prst="rect">
            <a:avLst/>
          </a:prstGeom>
        </p:spPr>
      </p:pic>
      <p:pic>
        <p:nvPicPr>
          <p:cNvPr id="13" name="図 12" descr="スクリーンショット 2016-04-04 17.48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020"/>
            <a:ext cx="9144000" cy="6260980"/>
          </a:xfrm>
          <a:prstGeom prst="rect">
            <a:avLst/>
          </a:prstGeom>
        </p:spPr>
      </p:pic>
      <p:pic>
        <p:nvPicPr>
          <p:cNvPr id="14" name="図 13" descr="スクリーンショット 2016-04-04 19.10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3387"/>
            <a:ext cx="9169072" cy="584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5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0143" y="1033986"/>
            <a:ext cx="407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4F81BD"/>
                </a:solidFill>
              </a:rPr>
              <a:t>Model selection isn’t easy!</a:t>
            </a:r>
            <a:endParaRPr kumimoji="1" lang="ja-JP" altLang="en-US" sz="2800" dirty="0">
              <a:solidFill>
                <a:srgbClr val="4F81BD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589268" y="2032771"/>
            <a:ext cx="349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2"/>
                </a:solidFill>
              </a:rPr>
              <a:t>There is no true model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89268" y="3771425"/>
            <a:ext cx="503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1F497D"/>
                </a:solidFill>
              </a:rPr>
              <a:t>You can never really test a model</a:t>
            </a:r>
            <a:endParaRPr kumimoji="1" lang="ja-JP" altLang="en-US" sz="2800" dirty="0">
              <a:solidFill>
                <a:srgbClr val="1F497D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98719" y="2621990"/>
            <a:ext cx="546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"Essentially, all models are wrong, but some are useful.</a:t>
            </a:r>
            <a:r>
              <a:rPr lang="en-US" altLang="ja-JP" dirty="0" smtClean="0"/>
              <a:t>”</a:t>
            </a:r>
          </a:p>
          <a:p>
            <a:r>
              <a:rPr lang="en-US" altLang="ja-JP" dirty="0" smtClean="0"/>
              <a:t> </a:t>
            </a:r>
            <a:r>
              <a:rPr lang="en-US" altLang="ja-JP" dirty="0"/>
              <a:t>- Box, George E. P</a:t>
            </a:r>
            <a:r>
              <a:rPr lang="en-US" altLang="ja-JP" dirty="0" smtClean="0"/>
              <a:t>.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98719" y="4458955"/>
            <a:ext cx="256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… u</a:t>
            </a:r>
            <a:r>
              <a:rPr kumimoji="1" lang="en-US" altLang="ja-JP" dirty="0" smtClean="0"/>
              <a:t>ntil you actually use it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98719" y="5092589"/>
            <a:ext cx="4781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You don’t know how well your model predicts, </a:t>
            </a:r>
          </a:p>
          <a:p>
            <a:r>
              <a:rPr kumimoji="1" lang="en-US" altLang="ja-JP" dirty="0" smtClean="0"/>
              <a:t>until you actually predict something in the future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200" y="1629093"/>
            <a:ext cx="1607681" cy="225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3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97686" y="1151776"/>
            <a:ext cx="6134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accent1"/>
                </a:solidFill>
              </a:rPr>
              <a:t>What’s a characteristic of a good model?</a:t>
            </a:r>
            <a:endParaRPr kumimoji="1" lang="ja-JP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91883" y="1931200"/>
            <a:ext cx="270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Fit the data well?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66364" y="2768982"/>
            <a:ext cx="3692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Fits your narrative well?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78248" y="3557710"/>
            <a:ext cx="2205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Predicts well?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449784" y="4490960"/>
            <a:ext cx="6133039" cy="71211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49903" y="4551574"/>
            <a:ext cx="6032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Improves your decision making process!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09741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pic>
        <p:nvPicPr>
          <p:cNvPr id="2" name="図 1" descr="スクリーンショット 2016-04-04 14.29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787"/>
            <a:ext cx="7761656" cy="6203213"/>
          </a:xfrm>
          <a:prstGeom prst="rect">
            <a:avLst/>
          </a:prstGeom>
        </p:spPr>
      </p:pic>
      <p:pic>
        <p:nvPicPr>
          <p:cNvPr id="3" name="図 2" descr="スクリーンショット 2016-04-04 14.29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57" y="0"/>
            <a:ext cx="6871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362170" y="114672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Learning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63832" y="1144004"/>
            <a:ext cx="12364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Testing</a:t>
            </a:r>
            <a:endParaRPr kumimoji="1" lang="ja-JP" altLang="en-US" sz="28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96341" y="1818814"/>
            <a:ext cx="162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In-sample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30069" y="1818814"/>
            <a:ext cx="2299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Out</a:t>
            </a:r>
            <a:r>
              <a:rPr kumimoji="1" lang="en-US" altLang="ja-JP" sz="2800" dirty="0" smtClean="0"/>
              <a:t>-of-sample</a:t>
            </a:r>
            <a:endParaRPr kumimoji="1" lang="ja-JP" altLang="en-US" sz="2800" dirty="0"/>
          </a:p>
        </p:txBody>
      </p:sp>
      <p:pic>
        <p:nvPicPr>
          <p:cNvPr id="16" name="図 15" descr="au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9" y="2517736"/>
            <a:ext cx="7100293" cy="3993915"/>
          </a:xfrm>
          <a:prstGeom prst="rect">
            <a:avLst/>
          </a:prstGeom>
        </p:spPr>
      </p:pic>
      <p:cxnSp>
        <p:nvCxnSpPr>
          <p:cNvPr id="17" name="直線コネクタ 16"/>
          <p:cNvCxnSpPr/>
          <p:nvPr/>
        </p:nvCxnSpPr>
        <p:spPr>
          <a:xfrm>
            <a:off x="1918376" y="2879678"/>
            <a:ext cx="550972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/>
        </p:nvSpPr>
        <p:spPr>
          <a:xfrm>
            <a:off x="1797637" y="2754677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円/楕円 18"/>
          <p:cNvSpPr/>
          <p:nvPr/>
        </p:nvSpPr>
        <p:spPr>
          <a:xfrm>
            <a:off x="7307358" y="2754677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1070098" y="2489351"/>
            <a:ext cx="2173238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949359" y="2364350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円/楕円 23"/>
          <p:cNvSpPr/>
          <p:nvPr/>
        </p:nvSpPr>
        <p:spPr>
          <a:xfrm>
            <a:off x="3122597" y="2364350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5375598" y="2489351"/>
            <a:ext cx="217323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円/楕円 26"/>
          <p:cNvSpPr/>
          <p:nvPr/>
        </p:nvSpPr>
        <p:spPr>
          <a:xfrm>
            <a:off x="5254859" y="2364350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7428097" y="2364350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123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6274366" y="239889"/>
            <a:ext cx="254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7F7F7F"/>
                </a:solidFill>
              </a:rPr>
              <a:t>Model Selection</a:t>
            </a:r>
            <a:endParaRPr kumimoji="1" lang="ja-JP" altLang="en-US" sz="2800" dirty="0">
              <a:solidFill>
                <a:srgbClr val="7F7F7F"/>
              </a:solidFill>
            </a:endParaRPr>
          </a:p>
        </p:txBody>
      </p:sp>
      <p:cxnSp>
        <p:nvCxnSpPr>
          <p:cNvPr id="17" name="直線コネクタ 16"/>
          <p:cNvCxnSpPr/>
          <p:nvPr/>
        </p:nvCxnSpPr>
        <p:spPr>
          <a:xfrm>
            <a:off x="510725" y="3658331"/>
            <a:ext cx="550972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/>
        </p:nvSpPr>
        <p:spPr>
          <a:xfrm>
            <a:off x="389986" y="3533330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円/楕円 18"/>
          <p:cNvSpPr/>
          <p:nvPr/>
        </p:nvSpPr>
        <p:spPr>
          <a:xfrm>
            <a:off x="5899707" y="3533330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510725" y="3143551"/>
            <a:ext cx="5509721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円/楕円 22"/>
          <p:cNvSpPr/>
          <p:nvPr/>
        </p:nvSpPr>
        <p:spPr>
          <a:xfrm>
            <a:off x="389986" y="3018550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円/楕円 23"/>
          <p:cNvSpPr/>
          <p:nvPr/>
        </p:nvSpPr>
        <p:spPr>
          <a:xfrm>
            <a:off x="5899707" y="3018550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89986" y="2396055"/>
            <a:ext cx="31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1F497D"/>
                </a:solidFill>
              </a:rPr>
              <a:t>All in-sample testing</a:t>
            </a:r>
            <a:endParaRPr kumimoji="1" lang="ja-JP" altLang="en-US" sz="2800" dirty="0">
              <a:solidFill>
                <a:srgbClr val="1F497D"/>
              </a:solidFill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>
            <a:off x="542386" y="1718430"/>
            <a:ext cx="550972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円/楕円 38"/>
          <p:cNvSpPr/>
          <p:nvPr/>
        </p:nvSpPr>
        <p:spPr>
          <a:xfrm>
            <a:off x="421647" y="1593429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円/楕円 39"/>
          <p:cNvSpPr/>
          <p:nvPr/>
        </p:nvSpPr>
        <p:spPr>
          <a:xfrm>
            <a:off x="5931368" y="1593429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4" name="直線コネクタ 43"/>
          <p:cNvCxnSpPr/>
          <p:nvPr/>
        </p:nvCxnSpPr>
        <p:spPr>
          <a:xfrm>
            <a:off x="542386" y="1203650"/>
            <a:ext cx="550972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円/楕円 44"/>
          <p:cNvSpPr/>
          <p:nvPr/>
        </p:nvSpPr>
        <p:spPr>
          <a:xfrm>
            <a:off x="422543" y="107864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円/楕円 45"/>
          <p:cNvSpPr/>
          <p:nvPr/>
        </p:nvSpPr>
        <p:spPr>
          <a:xfrm>
            <a:off x="5931368" y="1078649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21647" y="456154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chemeClr val="tx2"/>
                </a:solidFill>
              </a:rPr>
              <a:t>No testing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  <p:cxnSp>
        <p:nvCxnSpPr>
          <p:cNvPr id="48" name="直線コネクタ 47"/>
          <p:cNvCxnSpPr/>
          <p:nvPr/>
        </p:nvCxnSpPr>
        <p:spPr>
          <a:xfrm>
            <a:off x="631464" y="5709228"/>
            <a:ext cx="5509721" cy="0"/>
          </a:xfrm>
          <a:prstGeom prst="line">
            <a:avLst/>
          </a:prstGeom>
          <a:ln w="762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円/楕円 48"/>
          <p:cNvSpPr/>
          <p:nvPr/>
        </p:nvSpPr>
        <p:spPr>
          <a:xfrm>
            <a:off x="510725" y="5584227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円/楕円 49"/>
          <p:cNvSpPr/>
          <p:nvPr/>
        </p:nvSpPr>
        <p:spPr>
          <a:xfrm>
            <a:off x="6020446" y="5584227"/>
            <a:ext cx="241478" cy="250002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1" name="直線コネクタ 50"/>
          <p:cNvCxnSpPr/>
          <p:nvPr/>
        </p:nvCxnSpPr>
        <p:spPr>
          <a:xfrm>
            <a:off x="631464" y="5194448"/>
            <a:ext cx="2905537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円/楕円 51"/>
          <p:cNvSpPr/>
          <p:nvPr/>
        </p:nvSpPr>
        <p:spPr>
          <a:xfrm>
            <a:off x="510725" y="5069447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円/楕円 52"/>
          <p:cNvSpPr/>
          <p:nvPr/>
        </p:nvSpPr>
        <p:spPr>
          <a:xfrm>
            <a:off x="3416262" y="5069447"/>
            <a:ext cx="241478" cy="250002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4" name="直線コネクタ 53"/>
          <p:cNvCxnSpPr/>
          <p:nvPr/>
        </p:nvCxnSpPr>
        <p:spPr>
          <a:xfrm>
            <a:off x="3878869" y="5194448"/>
            <a:ext cx="2173238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円/楕円 54"/>
          <p:cNvSpPr/>
          <p:nvPr/>
        </p:nvSpPr>
        <p:spPr>
          <a:xfrm>
            <a:off x="3657740" y="5069447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円/楕円 55"/>
          <p:cNvSpPr/>
          <p:nvPr/>
        </p:nvSpPr>
        <p:spPr>
          <a:xfrm>
            <a:off x="6019282" y="5069447"/>
            <a:ext cx="241478" cy="25000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422543" y="4446952"/>
            <a:ext cx="249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1F497D"/>
                </a:solidFill>
              </a:rPr>
              <a:t>Cross validation</a:t>
            </a:r>
            <a:endParaRPr kumimoji="1" lang="ja-JP" altLang="en-US" sz="2800" dirty="0">
              <a:solidFill>
                <a:srgbClr val="1F497D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3657740" y="5891184"/>
            <a:ext cx="54692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solidFill>
                  <a:schemeClr val="tx2"/>
                </a:solidFill>
              </a:rPr>
              <a:t>Test your model by holding out data </a:t>
            </a:r>
          </a:p>
          <a:p>
            <a:r>
              <a:rPr lang="en-US" altLang="ja-JP" sz="2800" dirty="0" smtClean="0">
                <a:solidFill>
                  <a:schemeClr val="tx2"/>
                </a:solidFill>
              </a:rPr>
              <a:t>(quasi-out-of-sample)</a:t>
            </a:r>
            <a:endParaRPr kumimoji="1" lang="ja-JP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7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3" grpId="0" animBg="1"/>
      <p:bldP spid="24" grpId="0" animBg="1"/>
      <p:bldP spid="20" grpId="0"/>
      <p:bldP spid="39" grpId="0" animBg="1"/>
      <p:bldP spid="40" grpId="0" animBg="1"/>
      <p:bldP spid="45" grpId="0" animBg="1"/>
      <p:bldP spid="46" grpId="0" animBg="1"/>
      <p:bldP spid="47" grpId="0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/>
      <p:bldP spid="58" grpId="0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pattFill prst="ltVert">
          <a:fgClr>
            <a:schemeClr val="bg1"/>
          </a:fgClr>
          <a:bgClr>
            <a:schemeClr val="accent2">
              <a:lumMod val="75000"/>
            </a:schemeClr>
          </a:bgClr>
        </a:pattFill>
        <a:ln>
          <a:solidFill>
            <a:schemeClr val="accent2">
              <a:lumMod val="75000"/>
            </a:schemeClr>
          </a:solidFill>
        </a:ln>
      </a:spPr>
      <a:bodyPr rtlCol="0" anchor="ctr"/>
      <a:lstStyle>
        <a:defPPr algn="ctr">
          <a:defRPr kumimoji="1"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33891</TotalTime>
  <Words>348</Words>
  <Application>Microsoft Macintosh PowerPoint</Application>
  <PresentationFormat>画面に合わせる (4:3)</PresentationFormat>
  <Paragraphs>70</Paragraphs>
  <Slides>18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19" baseType="lpstr">
      <vt:lpstr>ホワイト</vt:lpstr>
      <vt:lpstr>Model Selection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マクリン 謙一郎</dc:creator>
  <cp:lastModifiedBy>マクリン 謙一郎</cp:lastModifiedBy>
  <cp:revision>239</cp:revision>
  <dcterms:created xsi:type="dcterms:W3CDTF">2015-03-06T18:44:45Z</dcterms:created>
  <dcterms:modified xsi:type="dcterms:W3CDTF">2016-04-05T01:36:28Z</dcterms:modified>
</cp:coreProperties>
</file>